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914" r:id="rId5"/>
    <p:sldId id="904" r:id="rId6"/>
    <p:sldId id="897" r:id="rId7"/>
    <p:sldId id="903" r:id="rId8"/>
    <p:sldId id="910" r:id="rId9"/>
    <p:sldId id="898" r:id="rId10"/>
    <p:sldId id="905" r:id="rId11"/>
    <p:sldId id="907" r:id="rId12"/>
    <p:sldId id="915" r:id="rId13"/>
    <p:sldId id="909" r:id="rId14"/>
    <p:sldId id="912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90" autoAdjust="0"/>
  </p:normalViewPr>
  <p:slideViewPr>
    <p:cSldViewPr snapToGrid="0">
      <p:cViewPr varScale="1">
        <p:scale>
          <a:sx n="87" d="100"/>
          <a:sy n="87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E907A-3A25-4CE8-8900-674249236767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ED4E4-6FE5-4780-8675-B292F12654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92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B0586-D5B3-3B9E-B637-C0C0A0518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E40CC9E-647B-7222-30CA-9336C9A26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BC7F394-CFCA-FC9D-706C-762F7B6F7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0086FBB-A232-0215-2B35-DDAA00603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ED4E4-6FE5-4780-8675-B292F126541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426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9C060-9EF9-14B0-6980-9ADEF53EF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11EB478-E13A-3C94-AF4B-1A0720189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2D9947-4513-2101-6CF9-727A9A51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AB27EB-3183-20BC-1177-90BE4D96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A33149-411A-E145-CFDD-D2DC099E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26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A95138-9F3C-8664-57B9-3B3ADD7E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D63BF80-0EE8-808B-1DCF-D783B7723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9C9493-5F40-7C09-3FDA-3E9083BC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2A465F-ACCD-4C9F-97D4-5C7AFC82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A2E6AF-0D79-51AC-5200-4EC21C87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97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6FCFB54-25AA-3953-F162-4036847B7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FF8264D-42F0-B733-5E7B-DBF3F4231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996609-12EC-078C-9C08-B2055873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FBB9F3-13D1-AFE2-70F2-7BD62110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732C50-6BE7-5DA4-2803-9CF5D237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96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34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DB7AB5-3824-544F-CFA7-78789A04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C97549-CCB7-E369-16F4-16937F3AB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0407A0-36AE-75EA-8F46-422952653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7FB7E6-B800-3841-4F5F-DF0710E0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1A2D75-4ABC-5DD7-E179-6A0A0520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484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EE10C3-362B-745F-2B07-1946CA09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AA2496-E29D-4F16-53F1-86CDE6610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7B1F1F-DEE1-E443-D96F-95D4BE1A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17C67B-645E-D3EF-0D93-725E6E1E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C9D892-2B2D-8205-085C-A4638FC4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04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5F43D-8C05-565C-44E1-8BE4CAF0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CE54DA-C07E-CB71-6BFF-00DA460B6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ADBDA03-5563-E07D-D147-839E5BF33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C4431E-A843-907B-E4C4-EC83DE96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74912D-8796-B166-8EA9-87461D6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E17A49C-B69D-AB32-D402-7DB39542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04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8B378-9CBC-1BED-2324-E8A5DAFCE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9B8921-5462-AEA6-B2A0-E145FCA4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50719-B78C-93D4-BFAE-A8CA4C8F4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5D4A506-F62D-CB98-DD60-B94BF3A62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D004D02-2EB5-03C3-9CEC-9BF675E7F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39D5773-79FF-042C-F221-5F7ECB90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A1E111C-8A0C-CA71-3788-FCB5652F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F120C3F-4B88-8A5E-F247-E96F5C47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F09F9F-001B-43ED-6785-C0B797CC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EDB834-D6E6-FEC8-7688-42AAA2F8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46AF58-3CAF-634D-7894-12889CAA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5C13DB9-49BD-3CDA-E1B5-2E886570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39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7A2F29D-C972-C565-BABF-551F9F41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1BB6C6F-9D5B-3E14-A012-BAA37720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DB2AECC-A8EB-5FCE-F445-9390B362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38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23BEFB-023F-FC40-2871-F4C76404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ECFBB3-EE7E-FBA0-BC46-9A5CD067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FB576E-2B77-8601-5057-007ED199B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8790050-6C05-8289-3FF6-895DE6A8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68AC2B-38EC-E464-0353-73FF0C69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27E24F6-BEB4-A611-9961-69F4F92F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574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1D141F-1644-2D2A-A0A0-9BCBCC72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35654E-358A-66C5-D3B0-C96BF8121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81B69-6D5A-C498-23D0-C704F24F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B7DBD1-4391-8BFB-5EDF-60C6B443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9179EF-CB9E-00C7-489B-BD94EDBB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F704598-2D7D-C64A-8A78-BD9C7370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BA59B8F-A351-4934-E8B2-F5F8C30D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A3A0B2-389B-6892-748D-54EA1D0BC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C665B0-541F-5D79-0675-F8C5FC1B1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63DF5A-CB9A-41E4-83F4-EF5A2482E92D}" type="datetimeFigureOut">
              <a:rPr lang="sv-SE" smtClean="0"/>
              <a:t>2026-06-30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5F18A85-F960-F51C-9E01-79BAFB22E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B0EBAB-0217-BA34-ABE7-A2EA3B268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F9E25-2FD4-4B67-9CE0-4CEFAE65A9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59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B3298-5B89-FD18-BB5E-37E58BFE0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CA6FAE4-68FA-C3CD-83E4-CA7A2BEA0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" y="0"/>
            <a:ext cx="12178419" cy="6858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842AEE1B-98CB-1381-EB38-AAFD15B642EF}"/>
              </a:ext>
            </a:extLst>
          </p:cNvPr>
          <p:cNvSpPr/>
          <p:nvPr/>
        </p:nvSpPr>
        <p:spPr>
          <a:xfrm>
            <a:off x="3799436" y="4474260"/>
            <a:ext cx="8481374" cy="1424953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CA514F2-9ADC-35DC-2654-E43A6A6684A6}"/>
              </a:ext>
            </a:extLst>
          </p:cNvPr>
          <p:cNvSpPr txBox="1"/>
          <p:nvPr/>
        </p:nvSpPr>
        <p:spPr>
          <a:xfrm>
            <a:off x="3799436" y="3990357"/>
            <a:ext cx="8294413" cy="2019693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endParaRPr lang="sv-SE" sz="2800" b="1">
              <a:solidFill>
                <a:schemeClr val="bg1"/>
              </a:solidFill>
              <a:latin typeface="Averta Black" panose="00000A00000000000000" pitchFamily="50" charset="0"/>
            </a:endParaRPr>
          </a:p>
          <a:p>
            <a:r>
              <a:rPr lang="sv-SE" sz="2800" b="1">
                <a:solidFill>
                  <a:schemeClr val="bg1"/>
                </a:solidFill>
                <a:latin typeface="Averta Black" panose="00000A00000000000000" pitchFamily="50" charset="0"/>
              </a:rPr>
              <a:t>Inloggning via personnummer, Bank-ID, SSO eller med engångskod till din E-postadress</a:t>
            </a:r>
          </a:p>
        </p:txBody>
      </p:sp>
    </p:spTree>
    <p:extLst>
      <p:ext uri="{BB962C8B-B14F-4D97-AF65-F5344CB8AC3E}">
        <p14:creationId xmlns:p14="http://schemas.microsoft.com/office/powerpoint/2010/main" val="18896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AEE56-C1FB-D29C-A9A2-91D6C0DFF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7B865E3-9AB3-3DE5-7694-20018C069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32"/>
            <a:ext cx="12192000" cy="681713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BE0F965-A9A7-0CD1-6B02-F5203643DDB4}"/>
              </a:ext>
            </a:extLst>
          </p:cNvPr>
          <p:cNvSpPr/>
          <p:nvPr/>
        </p:nvSpPr>
        <p:spPr>
          <a:xfrm>
            <a:off x="5048122" y="3036051"/>
            <a:ext cx="6193535" cy="1920819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ctr"/>
          <a:lstStyle/>
          <a:p>
            <a:r>
              <a:rPr lang="sv-SE" sz="2800" b="1" dirty="0">
                <a:solidFill>
                  <a:schemeClr val="bg1"/>
                </a:solidFill>
                <a:latin typeface="Averta Black" panose="00000A00000000000000" pitchFamily="50" charset="0"/>
              </a:rPr>
              <a:t>Det är viktigt att anmäla direkt till AFA Försäkring där du har möjlighet att få ersättning</a:t>
            </a:r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C83BBE5C-2A6C-A5E3-2002-7AC3382C5C6E}"/>
              </a:ext>
            </a:extLst>
          </p:cNvPr>
          <p:cNvSpPr/>
          <p:nvPr/>
        </p:nvSpPr>
        <p:spPr>
          <a:xfrm>
            <a:off x="4200938" y="454182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94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17AD5-5E61-F02B-96DB-1AB718B54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A0496A9-A6CA-CE20-28BC-47A4D12A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8"/>
            <a:ext cx="12192000" cy="681488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BBF6D6F-FD47-5D4D-3B4B-FC248369D91A}"/>
              </a:ext>
            </a:extLst>
          </p:cNvPr>
          <p:cNvSpPr/>
          <p:nvPr/>
        </p:nvSpPr>
        <p:spPr>
          <a:xfrm>
            <a:off x="5687037" y="2103120"/>
            <a:ext cx="6193535" cy="3054095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r>
              <a:rPr lang="sv-SE" sz="2800">
                <a:latin typeface="Averta Extrabold" panose="00000900000000000000" pitchFamily="50" charset="0"/>
              </a:rPr>
              <a:t>Tack för din rapportering! Varje inrapporterad händelse bidrar till en säkrare och bättre arbetsmiljö.</a:t>
            </a:r>
          </a:p>
          <a:p>
            <a:endParaRPr lang="sv-SE" sz="2800">
              <a:latin typeface="Averta Extrabold" panose="00000900000000000000" pitchFamily="50" charset="0"/>
            </a:endParaRPr>
          </a:p>
          <a:p>
            <a:r>
              <a:rPr lang="sv-SE" sz="2800">
                <a:latin typeface="Averta Extrabold" panose="00000900000000000000" pitchFamily="50" charset="0"/>
              </a:rPr>
              <a:t>Längst ner på sidan finns en länk till tillgänglighetsredogörelsen.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80C8991-AB6C-DC06-E88F-E10D46E682B6}"/>
              </a:ext>
            </a:extLst>
          </p:cNvPr>
          <p:cNvSpPr/>
          <p:nvPr/>
        </p:nvSpPr>
        <p:spPr>
          <a:xfrm>
            <a:off x="7223760" y="6483096"/>
            <a:ext cx="1261872" cy="292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274F87A1-6DD7-2C38-43FB-72794165E63A}"/>
              </a:ext>
            </a:extLst>
          </p:cNvPr>
          <p:cNvCxnSpPr/>
          <p:nvPr/>
        </p:nvCxnSpPr>
        <p:spPr>
          <a:xfrm flipH="1">
            <a:off x="8485632" y="5568696"/>
            <a:ext cx="896112" cy="777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81E78-C8C6-2909-2FF7-9918512F7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21EB4744-EE3F-1752-070C-99039FDC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16"/>
            <a:ext cx="12192000" cy="679616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879A2D4-45E7-D983-AD3B-1F89D013DB0E}"/>
              </a:ext>
            </a:extLst>
          </p:cNvPr>
          <p:cNvSpPr txBox="1"/>
          <p:nvPr/>
        </p:nvSpPr>
        <p:spPr>
          <a:xfrm>
            <a:off x="4777084" y="4121155"/>
            <a:ext cx="748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>
                <a:solidFill>
                  <a:schemeClr val="bg1"/>
                </a:solidFill>
                <a:latin typeface="Averta Black" panose="00000A00000000000000" pitchFamily="50" charset="0"/>
              </a:rPr>
              <a:t>På</a:t>
            </a:r>
          </a:p>
        </p:txBody>
      </p:sp>
      <p:sp>
        <p:nvSpPr>
          <p:cNvPr id="4" name="Pil: nedåt 3">
            <a:extLst>
              <a:ext uri="{FF2B5EF4-FFF2-40B4-BE49-F238E27FC236}">
                <a16:creationId xmlns:a16="http://schemas.microsoft.com/office/drawing/2014/main" id="{D82C64B5-6641-6825-D97C-A495B70EC104}"/>
              </a:ext>
            </a:extLst>
          </p:cNvPr>
          <p:cNvSpPr/>
          <p:nvPr/>
        </p:nvSpPr>
        <p:spPr>
          <a:xfrm>
            <a:off x="7248039" y="309982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4D0F160-A9EC-6EBD-3876-8EA18D3129B1}"/>
              </a:ext>
            </a:extLst>
          </p:cNvPr>
          <p:cNvSpPr/>
          <p:nvPr/>
        </p:nvSpPr>
        <p:spPr>
          <a:xfrm>
            <a:off x="4638174" y="5120226"/>
            <a:ext cx="6426990" cy="1424953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DE834AC-DF5A-E8DD-6D4A-6AF48067ECB2}"/>
              </a:ext>
            </a:extLst>
          </p:cNvPr>
          <p:cNvSpPr txBox="1"/>
          <p:nvPr/>
        </p:nvSpPr>
        <p:spPr>
          <a:xfrm>
            <a:off x="4638174" y="4941326"/>
            <a:ext cx="6916558" cy="1588806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r>
              <a:rPr lang="sv-SE" sz="2800" b="1">
                <a:solidFill>
                  <a:schemeClr val="bg1"/>
                </a:solidFill>
                <a:latin typeface="Averta Black" panose="00000A00000000000000" pitchFamily="50" charset="0"/>
              </a:rPr>
              <a:t>På startsidan välj Stella-Händelser, </a:t>
            </a:r>
          </a:p>
          <a:p>
            <a:r>
              <a:rPr lang="sv-SE" sz="2800" b="1">
                <a:solidFill>
                  <a:schemeClr val="bg1"/>
                </a:solidFill>
                <a:latin typeface="Averta Black" panose="00000A00000000000000" pitchFamily="50" charset="0"/>
              </a:rPr>
              <a:t>klicka ”Rapportera händelse”</a:t>
            </a:r>
          </a:p>
        </p:txBody>
      </p:sp>
    </p:spTree>
    <p:extLst>
      <p:ext uri="{BB962C8B-B14F-4D97-AF65-F5344CB8AC3E}">
        <p14:creationId xmlns:p14="http://schemas.microsoft.com/office/powerpoint/2010/main" val="327137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80C22F5-D07F-B9BD-CDA5-D72F11562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" y="0"/>
            <a:ext cx="12178613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776F73E-1A94-398D-C005-02997F625180}"/>
              </a:ext>
            </a:extLst>
          </p:cNvPr>
          <p:cNvSpPr/>
          <p:nvPr/>
        </p:nvSpPr>
        <p:spPr>
          <a:xfrm>
            <a:off x="4612853" y="4121154"/>
            <a:ext cx="7579147" cy="1878953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CCE43F4-7BEF-B48A-0341-D7D90A9B969F}"/>
              </a:ext>
            </a:extLst>
          </p:cNvPr>
          <p:cNvSpPr txBox="1"/>
          <p:nvPr/>
        </p:nvSpPr>
        <p:spPr>
          <a:xfrm>
            <a:off x="4777084" y="4121155"/>
            <a:ext cx="7487199" cy="2056044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r>
              <a:rPr lang="sv-SE" sz="2800" b="1">
                <a:solidFill>
                  <a:schemeClr val="bg1"/>
                </a:solidFill>
                <a:latin typeface="Averta Black" panose="00000A00000000000000" pitchFamily="50" charset="0"/>
              </a:rPr>
              <a:t>Vid rapportering anger man var händelsen inträffade, välj och klickar på ’’Fortsätt’’ för att komma vidare.</a:t>
            </a:r>
          </a:p>
        </p:txBody>
      </p:sp>
    </p:spTree>
    <p:extLst>
      <p:ext uri="{BB962C8B-B14F-4D97-AF65-F5344CB8AC3E}">
        <p14:creationId xmlns:p14="http://schemas.microsoft.com/office/powerpoint/2010/main" val="16618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3B0FD-40A6-C6E4-1492-D80064DAC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48E6F7A-1FF7-6DA5-4994-DB769FEB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78"/>
            <a:ext cx="12192000" cy="680104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492C2D4-E4C9-B20F-5B31-BAC45EE45333}"/>
              </a:ext>
            </a:extLst>
          </p:cNvPr>
          <p:cNvSpPr/>
          <p:nvPr/>
        </p:nvSpPr>
        <p:spPr>
          <a:xfrm>
            <a:off x="4886036" y="4121154"/>
            <a:ext cx="6631709" cy="1365245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F36E881-CD4C-12D9-EC73-D2CF21B9A6B7}"/>
              </a:ext>
            </a:extLst>
          </p:cNvPr>
          <p:cNvSpPr txBox="1"/>
          <p:nvPr/>
        </p:nvSpPr>
        <p:spPr>
          <a:xfrm>
            <a:off x="4886036" y="4009373"/>
            <a:ext cx="6888443" cy="1588806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r>
              <a:rPr lang="sv-SE" sz="2800" b="1">
                <a:solidFill>
                  <a:schemeClr val="bg1"/>
                </a:solidFill>
                <a:latin typeface="Averta Black" panose="00000A00000000000000" pitchFamily="50" charset="0"/>
              </a:rPr>
              <a:t>Välj vad du vill rapportera och klicka på ’’Fortsätt’’ för att komma vidare.</a:t>
            </a:r>
          </a:p>
        </p:txBody>
      </p:sp>
    </p:spTree>
    <p:extLst>
      <p:ext uri="{BB962C8B-B14F-4D97-AF65-F5344CB8AC3E}">
        <p14:creationId xmlns:p14="http://schemas.microsoft.com/office/powerpoint/2010/main" val="32873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8BA94-D8CB-5ACD-9DDA-C97E557E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D38263-01C2-5624-A65B-F9357274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6"/>
            <a:ext cx="12192000" cy="678398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D5A84AA-8941-100E-2FD9-BAA89210B40D}"/>
              </a:ext>
            </a:extLst>
          </p:cNvPr>
          <p:cNvSpPr/>
          <p:nvPr/>
        </p:nvSpPr>
        <p:spPr>
          <a:xfrm>
            <a:off x="4867564" y="3963926"/>
            <a:ext cx="7324436" cy="1690916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FAB5660-DB92-3749-F222-96B651496442}"/>
              </a:ext>
            </a:extLst>
          </p:cNvPr>
          <p:cNvSpPr txBox="1"/>
          <p:nvPr/>
        </p:nvSpPr>
        <p:spPr>
          <a:xfrm>
            <a:off x="4795557" y="3799537"/>
            <a:ext cx="7487199" cy="2019693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r>
              <a:rPr lang="sv-SE" sz="2800" b="1">
                <a:solidFill>
                  <a:schemeClr val="bg1"/>
                </a:solidFill>
                <a:latin typeface="Averta Black" panose="00000A00000000000000" pitchFamily="50" charset="0"/>
              </a:rPr>
              <a:t>Börja rapportera, fyll i fälten uppifrån och ner och klicka på ’’Fortsätt’’ </a:t>
            </a:r>
          </a:p>
          <a:p>
            <a:r>
              <a:rPr lang="sv-SE" sz="2800" b="1">
                <a:solidFill>
                  <a:schemeClr val="bg1"/>
                </a:solidFill>
                <a:latin typeface="Averta Black" panose="00000A00000000000000" pitchFamily="50" charset="0"/>
              </a:rPr>
              <a:t>för att komma vidare.</a:t>
            </a:r>
          </a:p>
        </p:txBody>
      </p:sp>
    </p:spTree>
    <p:extLst>
      <p:ext uri="{BB962C8B-B14F-4D97-AF65-F5344CB8AC3E}">
        <p14:creationId xmlns:p14="http://schemas.microsoft.com/office/powerpoint/2010/main" val="26307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1D2D882-C814-BA95-CE4C-05C36D4C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74"/>
            <a:ext cx="12192000" cy="679145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AFD8D35-55DC-EC48-4105-6E61FD6A9E07}"/>
              </a:ext>
            </a:extLst>
          </p:cNvPr>
          <p:cNvSpPr/>
          <p:nvPr/>
        </p:nvSpPr>
        <p:spPr>
          <a:xfrm>
            <a:off x="5287225" y="2645290"/>
            <a:ext cx="6735844" cy="2881467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t" anchorCtr="0">
            <a:spAutoFit/>
          </a:bodyPr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Black" panose="00000A00000000000000" pitchFamily="50" charset="0"/>
                <a:ea typeface="+mn-ea"/>
                <a:cs typeface="+mn-cs"/>
              </a:rPr>
              <a:t>Sammanfattning sker i slutet av anmälan, här redigerar man enkelt genom att klicka på ”Föregående". </a:t>
            </a: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Black" panose="00000A00000000000000" pitchFamily="50" charset="0"/>
                <a:ea typeface="+mn-ea"/>
                <a:cs typeface="+mn-cs"/>
              </a:rPr>
              <a:t>När du är klar klicka på</a:t>
            </a:r>
          </a:p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Black" panose="00000A00000000000000" pitchFamily="50" charset="0"/>
                <a:ea typeface="+mn-ea"/>
                <a:cs typeface="+mn-cs"/>
              </a:rPr>
              <a:t>”Godkänn och skicka”.</a:t>
            </a:r>
          </a:p>
        </p:txBody>
      </p:sp>
    </p:spTree>
    <p:extLst>
      <p:ext uri="{BB962C8B-B14F-4D97-AF65-F5344CB8AC3E}">
        <p14:creationId xmlns:p14="http://schemas.microsoft.com/office/powerpoint/2010/main" val="259638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34DED-844E-02CB-7866-E092DD5B7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DA5F18A-3207-669A-89BF-C50845F7F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56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985A1A8-5F25-B195-13C1-EBC94D3712F6}"/>
              </a:ext>
            </a:extLst>
          </p:cNvPr>
          <p:cNvSpPr/>
          <p:nvPr/>
        </p:nvSpPr>
        <p:spPr>
          <a:xfrm>
            <a:off x="5826095" y="3585365"/>
            <a:ext cx="6365901" cy="1576357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EED2D2B-278D-6DC1-87E3-15835477F3A1}"/>
              </a:ext>
            </a:extLst>
          </p:cNvPr>
          <p:cNvSpPr txBox="1"/>
          <p:nvPr/>
        </p:nvSpPr>
        <p:spPr>
          <a:xfrm>
            <a:off x="5715258" y="3429000"/>
            <a:ext cx="6476738" cy="2019693"/>
          </a:xfrm>
          <a:prstGeom prst="rect">
            <a:avLst/>
          </a:prstGeom>
          <a:noFill/>
        </p:spPr>
        <p:txBody>
          <a:bodyPr wrap="square" lIns="360000" tIns="360000" rIns="360000" bIns="360000" rtlCol="0">
            <a:spAutoFit/>
          </a:bodyPr>
          <a:lstStyle/>
          <a:p>
            <a:r>
              <a:rPr lang="sv-SE" sz="2800" b="1">
                <a:solidFill>
                  <a:schemeClr val="bg1"/>
                </a:solidFill>
                <a:latin typeface="Averta Black" panose="00000A00000000000000" pitchFamily="50" charset="0"/>
              </a:rPr>
              <a:t>Din händelse är nu anmäld och en signal går till ansvarig.</a:t>
            </a:r>
          </a:p>
          <a:p>
            <a:r>
              <a:rPr lang="sv-SE" sz="2800" b="1">
                <a:solidFill>
                  <a:schemeClr val="bg1"/>
                </a:solidFill>
                <a:latin typeface="Averta Black" panose="00000A00000000000000" pitchFamily="50" charset="0"/>
              </a:rPr>
              <a:t>Klicka på ” Tillbaka till startsidan”.</a:t>
            </a:r>
          </a:p>
        </p:txBody>
      </p:sp>
    </p:spTree>
    <p:extLst>
      <p:ext uri="{BB962C8B-B14F-4D97-AF65-F5344CB8AC3E}">
        <p14:creationId xmlns:p14="http://schemas.microsoft.com/office/powerpoint/2010/main" val="1085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FF972-6E2C-F93A-7D96-D2BE836C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EBDC26F-5788-7965-53F0-949DCE5C0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41"/>
            <a:ext cx="12192000" cy="675051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82E8988-52DB-83C9-497B-29BBC70FBB41}"/>
              </a:ext>
            </a:extLst>
          </p:cNvPr>
          <p:cNvSpPr/>
          <p:nvPr/>
        </p:nvSpPr>
        <p:spPr>
          <a:xfrm>
            <a:off x="3757188" y="2266995"/>
            <a:ext cx="8434812" cy="2450580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ctr">
            <a:spAutoFit/>
          </a:bodyPr>
          <a:lstStyle/>
          <a:p>
            <a:r>
              <a:rPr lang="sv-SE" sz="2800">
                <a:latin typeface="Averta Extrabold" panose="00000900000000000000" pitchFamily="50" charset="0"/>
              </a:rPr>
              <a:t>På startsidan hittar du dina inrapporterade händelser under ”Historik”. Påbörjade men ännu inte slutförda händelser visas under ”Att hantera” längst upp på sidan</a:t>
            </a:r>
            <a:endParaRPr lang="sv-SE" sz="2800" b="1">
              <a:solidFill>
                <a:schemeClr val="bg1"/>
              </a:solidFill>
              <a:latin typeface="Averta Extrabold" panose="00000900000000000000" pitchFamily="50" charset="0"/>
            </a:endParaRPr>
          </a:p>
        </p:txBody>
      </p:sp>
      <p:sp>
        <p:nvSpPr>
          <p:cNvPr id="6" name="Pil: nedåt 5">
            <a:extLst>
              <a:ext uri="{FF2B5EF4-FFF2-40B4-BE49-F238E27FC236}">
                <a16:creationId xmlns:a16="http://schemas.microsoft.com/office/drawing/2014/main" id="{590E5BED-7EEB-507C-6755-D3F1A529048E}"/>
              </a:ext>
            </a:extLst>
          </p:cNvPr>
          <p:cNvSpPr/>
          <p:nvPr/>
        </p:nvSpPr>
        <p:spPr>
          <a:xfrm>
            <a:off x="3847769" y="465906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58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F0FD7-0E88-1DD7-CF08-B707E2C2C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0AB138F-D995-6B37-C332-F3B1978A0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41"/>
            <a:ext cx="12192000" cy="6750518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830B068-78E9-B6B4-FFF7-9BC7BA4F07C1}"/>
              </a:ext>
            </a:extLst>
          </p:cNvPr>
          <p:cNvSpPr/>
          <p:nvPr/>
        </p:nvSpPr>
        <p:spPr>
          <a:xfrm>
            <a:off x="3757188" y="4471463"/>
            <a:ext cx="8434812" cy="1157918"/>
          </a:xfrm>
          <a:prstGeom prst="rect">
            <a:avLst/>
          </a:prstGeom>
          <a:solidFill>
            <a:srgbClr val="434B5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ctr">
            <a:spAutoFit/>
          </a:bodyPr>
          <a:lstStyle/>
          <a:p>
            <a:r>
              <a:rPr lang="sv-SE" sz="2800" dirty="0">
                <a:latin typeface="Averta Extrabold" panose="00000900000000000000" pitchFamily="50" charset="0"/>
              </a:rPr>
              <a:t>Klicka på händelsen för att se sammanfattningen.</a:t>
            </a:r>
            <a:endParaRPr lang="sv-SE" sz="2800" b="1" dirty="0">
              <a:solidFill>
                <a:schemeClr val="bg1"/>
              </a:solidFill>
              <a:latin typeface="Averta Extrabold" panose="00000900000000000000" pitchFamily="50" charset="0"/>
            </a:endParaRPr>
          </a:p>
        </p:txBody>
      </p:sp>
      <p:sp>
        <p:nvSpPr>
          <p:cNvPr id="6" name="Pil: nedåt 5">
            <a:extLst>
              <a:ext uri="{FF2B5EF4-FFF2-40B4-BE49-F238E27FC236}">
                <a16:creationId xmlns:a16="http://schemas.microsoft.com/office/drawing/2014/main" id="{F8D12914-3C04-E443-A6D4-4430D7F6A0E4}"/>
              </a:ext>
            </a:extLst>
          </p:cNvPr>
          <p:cNvSpPr/>
          <p:nvPr/>
        </p:nvSpPr>
        <p:spPr>
          <a:xfrm rot="16200000">
            <a:off x="3108934" y="601969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64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AABC26FCDA9045BA1A2270D9D2C644" ma:contentTypeVersion="21" ma:contentTypeDescription="Skapa ett nytt dokument." ma:contentTypeScope="" ma:versionID="aa2a02e9f1f01ef9ba1b6f335a89ad46">
  <xsd:schema xmlns:xsd="http://www.w3.org/2001/XMLSchema" xmlns:xs="http://www.w3.org/2001/XMLSchema" xmlns:p="http://schemas.microsoft.com/office/2006/metadata/properties" xmlns:ns2="769a7706-8389-459f-ad1a-0f55eb2a1f59" xmlns:ns3="e8d24465-d788-46f8-ae10-7440b85874ef" targetNamespace="http://schemas.microsoft.com/office/2006/metadata/properties" ma:root="true" ma:fieldsID="db0a08e184e7d7984d434d1c5fa9e27d" ns2:_="" ns3:_="">
    <xsd:import namespace="769a7706-8389-459f-ad1a-0f55eb2a1f59"/>
    <xsd:import namespace="e8d24465-d788-46f8-ae10-7440b8587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Granska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a7706-8389-459f-ad1a-0f55eb2a1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Godkännandestatus" ma:internalName="Godk_x00e4_nnande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ab13bc00-f254-495a-ba04-078bdf85fc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Granskad" ma:index="27" nillable="true" ma:displayName="Granskad" ma:default="0" ma:description="Så att vi kommer ihåg vilka vi har gått igenom" ma:format="Dropdown" ma:internalName="Granskad">
      <xsd:simpleType>
        <xsd:restriction base="dms:Boolean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24465-d788-46f8-ae10-7440b8587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9f0151a-84dd-49cd-8202-649abe042b4a}" ma:internalName="TaxCatchAll" ma:showField="CatchAllData" ma:web="e8d24465-d788-46f8-ae10-7440b85874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anskad xmlns="769a7706-8389-459f-ad1a-0f55eb2a1f59">false</Granskad>
    <_Flow_SignoffStatus xmlns="769a7706-8389-459f-ad1a-0f55eb2a1f59" xsi:nil="true"/>
    <lcf76f155ced4ddcb4097134ff3c332f xmlns="769a7706-8389-459f-ad1a-0f55eb2a1f59">
      <Terms xmlns="http://schemas.microsoft.com/office/infopath/2007/PartnerControls"/>
    </lcf76f155ced4ddcb4097134ff3c332f>
    <TaxCatchAll xmlns="e8d24465-d788-46f8-ae10-7440b85874ef" xsi:nil="true"/>
  </documentManagement>
</p:properties>
</file>

<file path=customXml/itemProps1.xml><?xml version="1.0" encoding="utf-8"?>
<ds:datastoreItem xmlns:ds="http://schemas.openxmlformats.org/officeDocument/2006/customXml" ds:itemID="{1B99A1C4-DE3A-41F7-8EBA-A029D1E25053}">
  <ds:schemaRefs>
    <ds:schemaRef ds:uri="769a7706-8389-459f-ad1a-0f55eb2a1f59"/>
    <ds:schemaRef ds:uri="e8d24465-d788-46f8-ae10-7440b85874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F40AE8-63F6-4E42-B3A2-E16629F8C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2C4588-B29F-4639-A8C9-54126C01B72F}">
  <ds:schemaRefs>
    <ds:schemaRef ds:uri="769a7706-8389-459f-ad1a-0f55eb2a1f59"/>
    <ds:schemaRef ds:uri="e8d24465-d788-46f8-ae10-7440b85874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Bredbild</PresentationFormat>
  <Paragraphs>21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Averta Black</vt:lpstr>
      <vt:lpstr>Averta Extrabold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Heiskanen</dc:creator>
  <cp:lastModifiedBy>Malin Hjulström</cp:lastModifiedBy>
  <cp:revision>3</cp:revision>
  <dcterms:created xsi:type="dcterms:W3CDTF">2025-06-30T08:35:40Z</dcterms:created>
  <dcterms:modified xsi:type="dcterms:W3CDTF">2026-06-30T11:29:34Z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0x010100F2AABC26FCDA9045BA1A2270D9D2C644</vt:lpwstr>
  </property>
  <property fmtid="{D5CDD505-2E9C-101B-9397-08002B2CF9AE}" pid="3" name="MediaServiceImageTags">
    <vt:lpwstr/>
  </property>
</Properties>
</file>